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92" r:id="rId5"/>
    <p:sldId id="283" r:id="rId6"/>
    <p:sldId id="286" r:id="rId7"/>
    <p:sldId id="285" r:id="rId8"/>
    <p:sldId id="288" r:id="rId9"/>
    <p:sldId id="290" r:id="rId10"/>
    <p:sldId id="289" r:id="rId11"/>
    <p:sldId id="278" r:id="rId12"/>
    <p:sldId id="287" r:id="rId13"/>
    <p:sldId id="261" r:id="rId14"/>
    <p:sldId id="263" r:id="rId15"/>
    <p:sldId id="291" r:id="rId16"/>
    <p:sldId id="264" r:id="rId17"/>
    <p:sldId id="267" r:id="rId18"/>
    <p:sldId id="268" r:id="rId19"/>
    <p:sldId id="282" r:id="rId20"/>
    <p:sldId id="281" r:id="rId21"/>
    <p:sldId id="280" r:id="rId22"/>
    <p:sldId id="270" r:id="rId23"/>
    <p:sldId id="269" r:id="rId24"/>
    <p:sldId id="276" r:id="rId25"/>
    <p:sldId id="272" r:id="rId26"/>
    <p:sldId id="271" r:id="rId27"/>
    <p:sldId id="259" r:id="rId28"/>
    <p:sldId id="279" r:id="rId29"/>
    <p:sldId id="27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A7CE-787E-45BE-B4C7-2BE331372FDA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F0CC-0F54-4FB8-9D28-498BED22FD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A7CE-787E-45BE-B4C7-2BE331372FDA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F0CC-0F54-4FB8-9D28-498BED22FD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A7CE-787E-45BE-B4C7-2BE331372FDA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F0CC-0F54-4FB8-9D28-498BED22FD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A7CE-787E-45BE-B4C7-2BE331372FDA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F0CC-0F54-4FB8-9D28-498BED22FD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A7CE-787E-45BE-B4C7-2BE331372FDA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F0CC-0F54-4FB8-9D28-498BED22FD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A7CE-787E-45BE-B4C7-2BE331372FDA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F0CC-0F54-4FB8-9D28-498BED22FD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A7CE-787E-45BE-B4C7-2BE331372FDA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F0CC-0F54-4FB8-9D28-498BED22FD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A7CE-787E-45BE-B4C7-2BE331372FDA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F0CC-0F54-4FB8-9D28-498BED22FD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A7CE-787E-45BE-B4C7-2BE331372FDA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F0CC-0F54-4FB8-9D28-498BED22FD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A7CE-787E-45BE-B4C7-2BE331372FDA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F0CC-0F54-4FB8-9D28-498BED22FD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A7CE-787E-45BE-B4C7-2BE331372FDA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F0CC-0F54-4FB8-9D28-498BED22FD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7A7CE-787E-45BE-B4C7-2BE331372FDA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AF0CC-0F54-4FB8-9D28-498BED22FD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infourok.ru/go.html?href=http://www.predavatel.com/ru/world/de_dw.htm" TargetMode="External"/><Relationship Id="rId7" Type="http://schemas.openxmlformats.org/officeDocument/2006/relationships/hyperlink" Target="https://infourok.ru/go.html?href=http://www.predavatel.com/ru/world/es_ree.ht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hyperlink" Target="https://infourok.ru/go.html?href=http://www.predavatel.com/ru/world/fr_rfi.htm" TargetMode="Externa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12" Type="http://schemas.openxmlformats.org/officeDocument/2006/relationships/image" Target="../media/image21.jpeg"/><Relationship Id="rId17" Type="http://schemas.openxmlformats.org/officeDocument/2006/relationships/image" Target="../media/image26.jpeg"/><Relationship Id="rId2" Type="http://schemas.openxmlformats.org/officeDocument/2006/relationships/image" Target="../media/image1.jpeg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5" Type="http://schemas.openxmlformats.org/officeDocument/2006/relationships/image" Target="../media/image24.jpe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7oom.ru/powerpoint/fon-dlya-prezentacii-bloknot-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3339802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Международное значение русского языка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56992"/>
            <a:ext cx="6400800" cy="1152128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К 1 уроку русского языка в 9 классе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5229200"/>
            <a:ext cx="46805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Учитель русского языка и литературы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МБОУ г. Иркутска СОШ № 22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Бородина Татьяна Юрьевна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7oom.ru/powerpoint/fon-dlya-prezentacii-bloknot-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1844823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Русский язык наравне с английским, французским, китайским, арабским и испанским входит в шестерку официальных языков ООН. Это значит, что политические деятели из России имеют возможность свободно излагать свои мысли на международных конференциях. Глобальное значение русского языка в мире объясняется и тем, что по количеству владеющих им людей он занимает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пятое место.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7oom.ru/powerpoint/fon-dlya-prezentacii-bloknot-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23528" y="260649"/>
            <a:ext cx="8230652" cy="6240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сегодняшний день существует множество международных радиостанций, вещающих на русском языке. 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  <a:hlinkClick r:id="rId3"/>
              </a:rPr>
              <a:t/>
            </a:r>
            <a:b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  <a:hlinkClick r:id="rId3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hlinkClick r:id="rId3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hlinkClick r:id="rId3"/>
              </a:rPr>
            </a:b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hlinkClick r:id="rId3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hlinkClick r:id="rId3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hlinkClick r:id="rId3"/>
              </a:rPr>
            </a:b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hlinkClick r:id="rId3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hlinkClick r:id="rId3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hlinkClick r:id="rId3"/>
              </a:rPr>
            </a:b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hlinkClick r:id="rId3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  <a:hlinkClick r:id="rId3"/>
              </a:rPr>
              <a:t>  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  <a:hlinkClick r:id="rId3"/>
              </a:rPr>
              <a:t/>
            </a:r>
            <a:b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  <a:hlinkClick r:id="rId3"/>
              </a:rPr>
            </a:b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66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66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66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66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4" descr="hello_html_m57b000b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3284984"/>
            <a:ext cx="1047750" cy="1080121"/>
          </a:xfrm>
          <a:prstGeom prst="rect">
            <a:avLst/>
          </a:prstGeom>
          <a:noFill/>
        </p:spPr>
      </p:pic>
      <p:pic>
        <p:nvPicPr>
          <p:cNvPr id="12293" name="Picture 5" descr="hello_html_m20b3b916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2276872"/>
            <a:ext cx="1047750" cy="953642"/>
          </a:xfrm>
          <a:prstGeom prst="rect">
            <a:avLst/>
          </a:prstGeom>
          <a:noFill/>
        </p:spPr>
      </p:pic>
      <p:pic>
        <p:nvPicPr>
          <p:cNvPr id="12294" name="Picture 6" descr="hello_html_2ac65b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6296" y="1340768"/>
            <a:ext cx="1047750" cy="80962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1520" y="1412776"/>
            <a:ext cx="655272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Немецкая волна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/>
            </a:r>
            <a:br>
              <a:rPr kumimoji="0" lang="ru-RU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cs typeface="Arial" pitchFamily="34" charset="0"/>
              </a:rPr>
              <a:t>Германия</a:t>
            </a:r>
            <a:endParaRPr kumimoji="0" lang="ru-RU" sz="800" b="0" i="0" strike="noStrike" cap="none" normalizeH="0" baseline="0" dirty="0" smtClean="0">
              <a:ln>
                <a:noFill/>
              </a:ln>
              <a:solidFill>
                <a:srgbClr val="0066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Arial" pitchFamily="34" charset="0"/>
                <a:cs typeface="Arial" pitchFamily="34" charset="0"/>
                <a:hlinkClick r:id="rId5"/>
              </a:rPr>
              <a:t>  </a:t>
            </a:r>
            <a:r>
              <a:rPr kumimoji="0" lang="ru-RU" sz="7200" b="0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/>
            </a:r>
            <a:br>
              <a:rPr kumimoji="0" lang="ru-RU" sz="7200" b="0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RFI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/>
            </a:r>
            <a:br>
              <a:rPr kumimoji="0" lang="ru-RU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cs typeface="Arial" pitchFamily="34" charset="0"/>
              </a:rPr>
              <a:t>Франция</a:t>
            </a:r>
            <a:endParaRPr kumimoji="0" lang="ru-RU" sz="800" b="0" i="0" strike="noStrike" cap="none" normalizeH="0" baseline="0" dirty="0" smtClean="0">
              <a:ln>
                <a:noFill/>
              </a:ln>
              <a:solidFill>
                <a:srgbClr val="0066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Arial" pitchFamily="34" charset="0"/>
                <a:cs typeface="Arial" pitchFamily="34" charset="0"/>
                <a:hlinkClick r:id="rId7"/>
              </a:rPr>
              <a:t>  </a:t>
            </a:r>
            <a:r>
              <a:rPr kumimoji="0" lang="ru-RU" sz="7200" b="0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/>
            </a:r>
            <a:br>
              <a:rPr kumimoji="0" lang="ru-RU" sz="7200" b="0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Радио Испании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/>
            </a:r>
            <a:br>
              <a:rPr kumimoji="0" lang="ru-RU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cs typeface="Arial" pitchFamily="34" charset="0"/>
              </a:rPr>
              <a:t>Испания</a:t>
            </a:r>
            <a:endParaRPr kumimoji="0" lang="ru-RU" sz="800" b="0" i="0" strike="noStrike" cap="none" normalizeH="0" baseline="0" dirty="0" smtClean="0">
              <a:ln>
                <a:noFill/>
              </a:ln>
              <a:solidFill>
                <a:srgbClr val="0066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4221088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численности говорящих он вошел в пятерку наиболее распространенных: 260 миллионов человек могут на нем свободно мыслить и изъясняться. Он уступает лишь английскому (1,5 миллиарда), китайскому (1,4 миллиарда), хинди (600 миллионов), испанскому (500 миллионов) и арабскому (350 миллионов).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7oom.ru/powerpoint/fon-dlya-prezentacii-bloknot-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2136339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Международные сферы деятельности тесно охватывают мировые языки, а это дипломатия, мировая торговля, туризм. Ученые разных стран общаются именно на мировых языках, и эти языки изучаются в школах в качестве «Иностранные языки» Это именно и есть рабочие языки ООН. Официальные мировые языки – английский, русский, испанский, арабский, китайский, хинди.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7oom.ru/powerpoint/fon-dlya-prezentacii-bloknot-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1012954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Немецкий язык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язык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классики, английский  – язык бизнеса,  французский  – язык чувств? Ни один язык, как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русский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не может совместить все эти качества.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Атаки на русский язык были постоянны. Он преодолел смешение «французского с нижегородским», сумел достойно пережить30-е и 40-е годы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века, 20 – е годы минувшего века…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Общественные изменения, социальные потрясения затрагивают всегда и язык.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Есть ли будущее у русского языка?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Этот вопрос волнует специалистов, политиков – всех неравнодушных  граждан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7oom.ru/powerpoint/fon-dlya-prezentacii-bloknot-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779912" y="548680"/>
            <a:ext cx="504056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1.Русский язык входит в десятку мировых языков. Занимает 5-ое место: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китайский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английский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русский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испанский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2.Русский язык является одним из официальных языков ООН, ЮНЕСКО,МАГАТЭ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3.БАС в 17 томах «Словарь современного русского литературного языка» –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131.257 слов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4.В 2013 г.вышел на 2-ое место среди самых популярных языков Интерната.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4" descr="&amp;chcy;&amp;acy;&amp;scy;&amp;tcy;&amp;softcy; &amp;scy;2 &amp;gcy;&amp;icy;&amp;acy; &amp;pcy;&amp;ocy; &amp;rcy;&amp;ucy;&amp;scy;&amp;scy;&amp;kcy;&amp;ocy;&amp;mcy;&amp;ucy; &amp;yacy;&amp;zcy;&amp;ycy;&amp;kcy;&amp;ucy; 2014 &amp;tcy;&amp;iecy;&amp;mcy;&amp;ycy; &amp;scy;&amp;ocy;&amp;chcy;&amp;icy;&amp;ncy;&amp;iecy;&amp;ncy;&amp;icy;&amp;j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96752"/>
            <a:ext cx="3362146" cy="421484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404664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 группа учащихся: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7oom.ru/powerpoint/fon-dlya-prezentacii-bloknot-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476673"/>
            <a:ext cx="8352928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«Мировой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язык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»?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Мировыми языками  называются некоторые наиболее распространённые языки, употребляемые между собой  представителями разных народов, за пределами территорий, населённых людьми, для которых они изначально родные языки. В определении состава мировых языков учитывается ряд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факторов: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число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говорящих на этом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языке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вторитет - роль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страны этого языка в истории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современности 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национального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языка (письменные и устные традиции)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установившиеся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нормы, хорошо исследованные и описанные в грамматиках, в словарях, в различных учебниках. 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русского языка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все эти факторы присутствуют.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7oom.ru/powerpoint/fon-dlya-prezentacii-bloknot-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lum bright="-25000" contrast="-4000"/>
          </a:blip>
          <a:srcRect/>
          <a:stretch>
            <a:fillRect/>
          </a:stretch>
        </p:blipFill>
        <p:spPr bwMode="auto">
          <a:xfrm>
            <a:off x="251520" y="260648"/>
            <a:ext cx="8501122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39552" y="2828836"/>
            <a:ext cx="63184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Русский язык: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Говорят      170 млн.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Понимают 350 млн.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Изучают     180 млн.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7oom.ru/powerpoint/fon-dlya-prezentacii-bloknot-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&amp;Acy;&amp;rcy;&amp;khcy;&amp;icy;&amp;vcy; &amp;ncy;&amp;ocy;&amp;vcy;&amp;ocy;&amp;scy;&amp;tcy;&amp;iecy;&amp;j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68760"/>
            <a:ext cx="3600400" cy="464347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355976" y="2132856"/>
            <a:ext cx="43924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русском языке опубликована 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/3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мировой научной литературы.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Его изучают более чем в 90 странах мира.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7oom.ru/powerpoint/fon-dlya-prezentacii-bloknot-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&amp;Mcy;&amp;ycy;&amp;scy;&amp;lcy;&amp;icy; &amp;ocy; &amp;rcy;&amp;ucy;&amp;scy;&amp;scy;&amp;kcy;&amp;ocy;&amp;mcy; &amp;yacy;&amp;zcy;&amp;ycy;&amp;kcy;&amp;iecy; &amp;pcy;&amp;rcy;&amp;ocy;&amp;shcy;&amp;lcy;&amp;ocy;&amp;iecy; &amp;ncy;&amp;acy;&amp;scy;&amp;tcy;&amp;ocy;&amp;yacy;&amp;shchcy;&amp;iecy;&amp;iecy; &amp;bcy;&amp;ucy;&amp;dcy;&amp;ucy;&amp;shchcy;&amp;iecy;&amp;iecy; &amp;scy;&amp;kcy;&amp;acy;&amp;chcy;&amp;acy;&amp;tcy;&amp;softcy; &amp;Rcy;&amp;ucy;&amp;scy;&amp;scy;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3600400" cy="396044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716016" y="1556792"/>
            <a:ext cx="41764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Современный русский язык в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XXI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веке по –прежнему богат и разнообразен.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67544" y="4634555"/>
            <a:ext cx="867645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емецкий писатель ХIХ  века 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Варнгаген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фон 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Энзе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: «По богатству  слов русский превосходит романские языки, по богатству форм – германские, и смело может померяться силами с самыми различными языками. Русский язык способен к прогрессивному развитию, границ которого нельзя предвидеть».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0" descr="http://7oom.ru/powerpoint/fon-dlya-prezentacii-bloknot-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4925408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1552581" cy="2072095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__1871__1035807-v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643314"/>
            <a:ext cx="1357322" cy="2071702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0a04659a19c1e76727b54e7253c15b0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4500570"/>
            <a:ext cx="1285884" cy="2000264"/>
          </a:xfrm>
          <a:prstGeom prst="rect">
            <a:avLst/>
          </a:prstGeom>
          <a:noFill/>
        </p:spPr>
      </p:pic>
      <p:pic>
        <p:nvPicPr>
          <p:cNvPr id="1030" name="Picture 6" descr="C:\Documents and Settings\Admin\Рабочий стол\088c7b3d774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9520" y="3357562"/>
            <a:ext cx="1500198" cy="1857388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7620" y="3929066"/>
            <a:ext cx="135732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 descr="C:\Documents and Settings\Admin\Рабочий стол\xzl14944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43174" y="4214818"/>
            <a:ext cx="1285884" cy="2000264"/>
          </a:xfrm>
          <a:prstGeom prst="rect">
            <a:avLst/>
          </a:prstGeom>
          <a:noFill/>
        </p:spPr>
      </p:pic>
      <p:pic>
        <p:nvPicPr>
          <p:cNvPr id="1033" name="Picture 9" descr="C:\Documents and Settings\Admin\Рабочий стол\Moller.PortretGogolj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00760" y="1357298"/>
            <a:ext cx="1428760" cy="1785950"/>
          </a:xfrm>
          <a:prstGeom prst="rect">
            <a:avLst/>
          </a:prstGeom>
          <a:noFill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57290" y="428604"/>
            <a:ext cx="157163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 descr="C:\Documents and Settings\Admin\Рабочий стол\goncharov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29520" y="1500174"/>
            <a:ext cx="1500198" cy="1785950"/>
          </a:xfrm>
          <a:prstGeom prst="rect">
            <a:avLst/>
          </a:prstGeom>
          <a:noFill/>
        </p:spPr>
      </p:pic>
      <p:pic>
        <p:nvPicPr>
          <p:cNvPr id="1037" name="Picture 13" descr="C:\Documents and Settings\Admin\Рабочий стол\BC9yzuuCYAAiwb1.jpg large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929190" y="1142984"/>
            <a:ext cx="1285884" cy="1857388"/>
          </a:xfrm>
          <a:prstGeom prst="rect">
            <a:avLst/>
          </a:prstGeom>
          <a:noFill/>
        </p:spPr>
      </p:pic>
      <p:pic>
        <p:nvPicPr>
          <p:cNvPr id="1039" name="Picture 15" descr="C:\Documents and Settings\Admin\Рабочий стол\85852409_30309342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71736" y="714356"/>
            <a:ext cx="1428760" cy="1928826"/>
          </a:xfrm>
          <a:prstGeom prst="rect">
            <a:avLst/>
          </a:prstGeom>
          <a:noFill/>
        </p:spPr>
      </p:pic>
      <p:pic>
        <p:nvPicPr>
          <p:cNvPr id="1043" name="Picture 19" descr="19 &amp;fcy;&amp;iecy;&amp;vcy;&amp;rcy;&amp;acy;&amp;lcy;&amp;yacy;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786182" y="928670"/>
            <a:ext cx="1285885" cy="1857388"/>
          </a:xfrm>
          <a:prstGeom prst="rect">
            <a:avLst/>
          </a:prstGeom>
          <a:noFill/>
        </p:spPr>
      </p:pic>
      <p:pic>
        <p:nvPicPr>
          <p:cNvPr id="1045" name="Picture 21" descr="&amp;Mcy; &amp;ycy; &amp;scy; &amp;lcy; &amp;icy;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14282" y="4572008"/>
            <a:ext cx="1214446" cy="2071702"/>
          </a:xfrm>
          <a:prstGeom prst="rect">
            <a:avLst/>
          </a:prstGeom>
          <a:noFill/>
        </p:spPr>
      </p:pic>
      <p:pic>
        <p:nvPicPr>
          <p:cNvPr id="1047" name="Picture 23" descr="&amp;Ncy;&amp;IEcy;&amp;Kcy;&amp;Rcy;&amp;Acy;&amp;Scy;&amp;Ocy;&amp;Vcy; &amp;Ncy;&amp;Icy;&amp;Kcy;&amp;Ocy;&amp;Lcy;&amp;Acy;&amp;Jcy; &amp;Acy;&amp;Lcy;&amp;IEcy;&amp;Kcy;&amp;Scy;&amp;IEcy;&amp;IEcy;&amp;Vcy;&amp;Icy;&amp;CHcy; &amp;rcy;&amp;ucy;&amp;scy;&amp;scy;&amp;kcy;&amp;icy;&amp;jcy; &amp;pcy;&amp;ocy;&amp;ecy;&amp;tcy;, &amp;pcy;&amp;icy;&amp;scy;&amp;acy;&amp;tcy;&amp;iecy;&amp;lcy;&amp;softcy;, &amp;pcy;&amp;ucy;&amp;bcy;&amp;lcy;&amp;icy;&amp;tscy;&amp;icy;&amp;scy;…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072198" y="3429000"/>
            <a:ext cx="1357322" cy="2000264"/>
          </a:xfrm>
          <a:prstGeom prst="rect">
            <a:avLst/>
          </a:prstGeom>
          <a:noFill/>
        </p:spPr>
      </p:pic>
      <p:pic>
        <p:nvPicPr>
          <p:cNvPr id="67586" name="Picture 2" descr="&amp;Pcy;&amp;ocy;&amp;rcy;&amp;tcy;&amp;rcy;&amp;iecy;&amp;tcy; &amp;pcy;&amp;icy;&amp;scy;&amp;acy;&amp;tcy;&amp;iecy;&amp;lcy;&amp;yacy; &amp;Vcy;&amp;lcy;&amp;acy;&amp;dcy;&amp;icy;&amp;mcy;&amp;icy;&amp;rcy;&amp;acy; &amp;Icy;&amp;vcy;&amp;acy;&amp;ncy;&amp;ocy;&amp;vcy;&amp;icy;&amp;chcy;&amp;acy; &amp;Dcy;&amp;acy;&amp;lcy;&amp;yacy; Painting of Russia-&amp;ZHcy;&amp;icy;&amp;vcy;&amp;ocy;&amp;pcy;&amp;icy;&amp;scy;&amp;softcy; &amp;Rcy;&amp;ocy;&amp;scy;&amp;scy;&amp;icy;&amp;icy;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42843" y="2571744"/>
            <a:ext cx="1714513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7oom.ru/powerpoint/fon-dlya-prezentacii-bloknot-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260648"/>
            <a:ext cx="8568952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Цели урока: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- выявить роль русского языка в современном мире, рассмотреть понятие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«мировой язык», расширить представление  о языке как лингвистической,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духовной, культурной ценности русского народа 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- совершенствовать навыки работы учащихся с информацией;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- воспитывать чувство патриотизма , бережного отношения к  родному языку.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Оборудование урока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папки с материалами поисковой деятельности групп, интерактивная доска,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мультимедийный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проектор, презентация «Русский язык в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XXI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веке: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кризис?эволюция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? прогресс?»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Ход  урока.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1. Организационный момент.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2. Слово учителя. Эпиграф урока (4 слайд). Цели работы учащихся.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А Н.Толстой  в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XX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веке: «Русский язык должен стать мировым языком. Настанет время ( и оно не за горами), - русский язык начнут изучать по всем меридианам земного шара». (слайды 5 – 9).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Проблемная ситуация : Есть ли будущее у русского языка?  Сможет ли он стать мировым языком?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7oom.ru/powerpoint/fon-dlya-prezentacii-bloknot-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23528" y="476672"/>
            <a:ext cx="84249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 участники великой плеяды созидателей русской литературы неразрывно были связаны с русской речью как основой жизненного дела.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Русский язык был для них не только благодарным материалом, но и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символом России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Через русский язык они искали пути к постижению России, русского характера, путей развития  Отечества.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Русский язык был залогом  его высокого исторического предназначения 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4365104"/>
            <a:ext cx="8208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Русский язык единодушно признается великим языком великого народа.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Академик В.В.Виноградов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7oom.ru/powerpoint/fon-dlya-prezentacii-bloknot-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1772816"/>
            <a:ext cx="52565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Огромный лексический запас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Богатство синонимов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Гибкость порядка слов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Широкие возможности словообразования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Мелодичность речи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Способность адаптировать  заимствованные слова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Богатая художественная литература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&amp;Pcy;&amp;ucy;&amp;bcy;&amp;lcy;&amp;icy;&amp;chcy;&amp;ncy;&amp;ycy;&amp;iecy; &amp;lcy;&amp;iecy;&amp;kcy;&amp;tscy;&amp;icy;&amp;icy; &amp;pcy;&amp;ocy; &amp;rcy;&amp;ucy;&amp;scy;&amp;scy;&amp;kcy;&amp;ocy;&amp;mcy;&amp;ucy; &amp;yacy;&amp;zcy;&amp;ycy;&amp;kcy;&amp;ucy; &amp;scy;&amp;tcy;&amp;acy;&amp;rcy;&amp;tcy;&amp;ocy;&amp;vcy;&amp;acy;&amp;lcy;&amp;icy; &amp;vcy; &amp;Rcy;&amp;ocy;&amp;scy;&amp;tcy;&amp;ocy;&amp;vcy;&amp;iecy; &amp;Rcy;&amp;ucy;&amp;scy;&amp;scy;&amp;kcy;&amp;icy;&amp;jcy; &amp;mcy;&amp;icy;&amp;rcy; &amp;Rcy;&amp;ocy;&amp;scy;&amp;scy;&amp;icy;&amp;yacy; &amp;dcy;&amp;lcy;&amp;yacy; &amp;vcy;&amp;scy;&amp;iecy;&amp;kh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916832"/>
            <a:ext cx="2928958" cy="307183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404665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Русский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 язык – это национальный язык русского народа.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7oom.ru/powerpoint/fon-dlya-prezentacii-bloknot-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355976" y="620688"/>
            <a:ext cx="45365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РФ более 80 % населения – русские.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Русский язык –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язык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Победы. Международным он стал после победы под Сталинградом, Курском, взятия Берлина.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Особое значение в сохранении и развитии русского языка приобретает языковая политика государства.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2007 год был объявлен Годом русского языка. В этом же году был открыт памятник «Русское слово» в Белгороде.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&amp;Vcy; &amp;ncy;&amp;acy;&amp;chcy;&amp;acy;&amp;lcy;&amp;iecy; &amp;bcy;&amp;ycy;&amp;lcy;&amp;ocy; &amp;scy;&amp;lcy;&amp;ocy;&amp;vcy;&amp;ocy;. &quot;&amp;Tcy;&amp;iecy;&amp;khcy;&amp;ncy;&amp;ocy;&amp;lcy;&amp;ocy;&amp;gcy;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600400" cy="42251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7oom.ru/powerpoint/fon-dlya-prezentacii-bloknot-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404664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Можно ли повысить статус русского языка?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268760"/>
            <a:ext cx="511256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Преодоление демографического кризиса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Усиление влияния России в мире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Экономический и научно- технический прогресс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Возрождение вековой языковой культуры русского народа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Целевые программы по пропаганде и распространению русского языка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&amp;Dcy;&amp;lcy;&amp;yacy; &amp;pcy;&amp;ocy;&amp;vcy;&amp;ycy;&amp;shcy;&amp;iecy;&amp;ncy;&amp;icy;&amp;yacy; &amp;icy;&amp;ncy;&amp;tcy;&amp;iecy;&amp;rcy;&amp;iecy;&amp;scy;&amp;acy; &amp;kcy; &amp;icy;&amp;zcy;&amp;ucy;&amp;chcy;&amp;iecy;&amp;ncy;&amp;icy;&amp;yucy; &amp;rcy;&amp;ucy;&amp;scy;&amp;scy;&amp;kcy;&amp;ocy;&amp;gcy;&amp;ocy; &amp;yacy;&amp;zcy;&amp;ycy;&amp;kcy;&amp;acy; &amp;vcy; &amp;shcy;&amp;kcy;&amp;ocy;&amp;lcy;&amp;acy;&amp;khcy; &amp;Vcy;&amp;acy;&amp;ncy;&amp;tcy;&amp;acy;&amp;acy; &amp;icy; &amp;KHcy;&amp;iecy;&amp;lcy;&amp;softcy;&amp;scy;&amp;icy;&amp;ncy;&amp;kcy;&amp;icy; &amp;bcy;&amp;ucy;&amp;dcy;&amp;iecy;&amp;tcy; &amp;pcy;&amp;rcy;&amp;ocy;&amp;vcy;&amp;iecy;&amp;dcy;&amp;iocy;&amp;ncy; &amp;ecy;&amp;kcy;&amp;scy;&amp;pcy;&amp;iecy;&amp;rcy;&amp;icy;&amp;mcy;&amp;iecy;&amp;ncy;&amp;tcy; &amp;scy; &amp;dcy;&amp;icy;&amp;scy;&amp;tcy;&amp;acy;&amp;ncy;&amp;tscy;&amp;icy;&amp;ocy;&amp;ncy;&amp;ncy;&amp;ycy;&amp;mcy; &amp;ocy;&amp;bcy;&amp;ucy;&amp;chcy;&amp;iecy;&amp;ncy;&amp;icy;&amp;ie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857364"/>
            <a:ext cx="3206730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7oom.ru/powerpoint/fon-dlya-prezentacii-bloknot-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889844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конце XX столетия в положении русского языка в ряде стран и регионов обозначились тревожные тенденции. В самом сложном положении русский язык оказался на постсоветском пространстве. 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 сих пор там играет роль языка межнационального общения. Русским языком в ряде стран СНГ продолжают пользоваться в деловых кругах, финансовой и банковской системах, в некоторых государственных структурах. Большинство населения этих стран (около 70%) еще достаточно свободно им владеет. 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итуация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может резко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измениться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идет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процесс разрушения русскоязычного пространства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последствия которого начинают ощущаться уже сегодня. 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7oom.ru/powerpoint/fon-dlya-prezentacii-bloknot-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404664"/>
            <a:ext cx="842493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группа учащихся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2025 году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число носителей русского  языка в мире уменьшится вдвое.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Через четверть века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русский язык потеряет статус мирового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на нем будет разговаривать столько же людей, сколько в начале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века.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Уже через 10 лет его обгонят французский, хинди, арабский, а еще через 15 лет – португальский.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Ректор МГУ им. М.В.Ломоносова  В.Садовничий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7oom.ru/powerpoint/fon-dlya-prezentacii-bloknot-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764705"/>
            <a:ext cx="84249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Причины: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Развал СССР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Сокращение преподавания русского языка в бывших  советских республиках.  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1989 году отменено обязательное изучение русского языка в странах Восточной Европы.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Его не изучают на должном уровне в российских республиках.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Снижение уровня качества знания языка из –за процесса размывания норм разговорной и письменной речи.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Существование сленгов, появление  НОВОЯЗА.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Существование в российских школах многонациональных классов.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7oom.ru/powerpoint/fon-dlya-prezentacii-bloknot-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260648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8. Русская литература перестала быть образцом нормированного литературного языка.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Варваризация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русского языка ( речь шла о появлении)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русангла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10. Языковая вседозволенность.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2690336"/>
            <a:ext cx="76328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русского языка нет будущего: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Падение речевой культуры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Засилье иностранных слов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Негативное влияние Интернета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Кириллица отступает  перед  латиницей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Русский язык может сохраниться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язык поэзии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5157193"/>
            <a:ext cx="8352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английском языке говорят 500 млн. человек и еще 1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млр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им владеют.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Новый мир будет говорить на инглиш.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7oom.ru/powerpoint/fon-dlya-prezentacii-bloknot-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http://nabiraem.ru/adm_imgs/675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268760"/>
            <a:ext cx="2886738" cy="367034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836712"/>
            <a:ext cx="4968552" cy="5037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Английский язык – общепризнанный язык международного общения. Это язык современного бизнеса, науки,   делопроизводства, информационных технологий. Его лексический запас – 750 тысяч слов. Большинство сайтов в мире создано на английском языке.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 прост для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возрастания политической мощи  носителей языка – Англии, США, успехов англоязычного общества.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7oom.ru/powerpoint/fon-dlya-prezentacii-bloknot-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2136339"/>
            <a:ext cx="8352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Только благодаря языку,    лучшим произведениям нашей литературы каждый из нас познает себя через других, постигает законы человеческой жизни, учится уважению и любви к людям. Богатства языка и языковой культуры неисчерпаемы. Нет предела в овладении языком, он требует к себе активного отношения.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Языку надо учиться. Каждый день. Всю жизнь.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7oom.ru/powerpoint/fon-dlya-prezentacii-bloknot-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620688"/>
            <a:ext cx="82809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Академик Лихачев ввел понятие «экология языка». Основные идеи его исследований были направлены на защиту русского языка как части всей русской культуры. Он утверждал, что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«самая большая ценность народа - его язык, язык, на котором он пишет, говорит, думает...»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Важнейший способ узнать человека – его умственное развитие, его моральный облик, его характер – прислушайтесь к тому, как он говорит», - писал Д.С. Лихачев. Родной язык не выбирают, как не выбирают мать и отца. </a:t>
            </a:r>
          </a:p>
          <a:p>
            <a:pPr fontAlgn="base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Нет у нас иного достиженья! </a:t>
            </a:r>
          </a:p>
          <a:p>
            <a:pPr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Умейте же беречь</a:t>
            </a:r>
          </a:p>
          <a:p>
            <a:pPr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Хоть в меру сил, в дни злобы и страданья</a:t>
            </a:r>
          </a:p>
          <a:p>
            <a:pPr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Наш дар бессмертный – речь!</a:t>
            </a:r>
          </a:p>
          <a:p>
            <a:pPr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Иван Бунин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7oom.ru/powerpoint/fon-dlya-prezentacii-bloknot-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75656" y="1720840"/>
            <a:ext cx="62646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Род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родовой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родословная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родиться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родители    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Родина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родня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родич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родство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родственный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родственник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породниться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сродниться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7oom.ru/powerpoint/fon-dlya-prezentacii-bloknot-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&quot;&amp;Bcy;&amp;ocy;&amp;gcy;&amp;ucy; - &amp;dcy;&amp;ucy;&amp;shcy;&amp;ucy;, &amp;zhcy;&amp;icy;&amp;zcy;&amp;ncy;&amp;softcy; &amp;ocy;&amp;tcy;&amp;chcy;&amp;icy;&amp;zcy;&amp;ncy;&amp;iecy;, &amp;dcy;&amp;ocy;&amp;lcy;&amp;gcy; - &amp;scy;&amp;iecy;&amp;bcy;&amp;iecy;, &amp;chcy;&amp;iecy;&amp;scy;&amp;tcy;&amp;softcy; - &amp;ncy;&amp;icy;&amp;kcy;&amp;ocy;&amp;mcy;&amp;ucy;!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700808"/>
            <a:ext cx="2736304" cy="350846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260649"/>
            <a:ext cx="6462464" cy="6514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Мать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мама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мамка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маманя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мамаша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матушка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маменька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мамуля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мамулечка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7oom.ru/powerpoint/fon-dlya-prezentacii-bloknot-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548680"/>
            <a:ext cx="84249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«И ещё один дар дала нам наша Россия: это наш дивный, наш могучий, наш поющий язык. В нём вся она – наша Россия, в нём все дары её: и ширь неограниченных возможностей, и богатство звуков и слов, и форм, и стихийность, и чёткость, и простота, и размах, и парение, и мечтательность, и сила, и ясность, и красота. Всё доступно нашему языку. Он властен всё выразить, изобразить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передать…В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нём вся поющая русская душа: эхо мира, и стон человеческий, и зерцало божественных видений... Это язык острой, режущей мысли. Язык трепетно рождающегося предчувствия. Язык волевых решений и свершений. Язык парения и пророчества. Язык неуловимых прозрачностей и вечных глаголов. Это язык зрелого самобытного национального характера. И русский народ, создавший этот язык, сам призван достигнуть душевно и духовно той высоты, на которую зовет его —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язык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...».                        И.Ильин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7oom.ru/powerpoint/fon-dlya-prezentacii-bloknot-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1988840"/>
            <a:ext cx="78488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Международный язык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язык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который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может быть использован для коммуникации значительным количеством людей по всему миру. (Коммуникация-обмен информацией между людьми.)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Актуальность данной темы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обусловлена тем, что русский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язык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является одним из самых богатых и наиболее распространенных языков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мире, мировых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языков. 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7oom.ru/powerpoint/fon-dlya-prezentacii-bloknot-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великое значение русского язы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3744416" cy="295232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355976" y="980728"/>
            <a:ext cx="4392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21 февраля празднуется Международный день родного языка на протяжении пяти лет.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789039"/>
            <a:ext cx="41764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ень рождения А.С.Пушкина 5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лет назад,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был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провозглашен Днем русского языка. Это связано с неоценимым вкладом писателя в развитие культуры. </a:t>
            </a:r>
          </a:p>
        </p:txBody>
      </p:sp>
      <p:pic>
        <p:nvPicPr>
          <p:cNvPr id="2052" name="Picture 4" descr="какого значение русского язы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284984"/>
            <a:ext cx="3600400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7oom.ru/powerpoint/fon-dlya-prezentacii-bloknot-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476672"/>
            <a:ext cx="84249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планете существует большое количество языков. Их количество точно сосчитать никто не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может, оно колеблется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примерно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2880-3000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И ни одно название языка не имеет такого же значения как русский язык. Это можно объяснить тем, что он может выступать как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родной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язык русского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народа</a:t>
            </a:r>
          </a:p>
          <a:p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зык межнационального общения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государственный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язык на просторах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РФ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один из мировых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языков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398496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«Русский язык в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XXI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веке: кризис? эволюция? прогресс?»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1631</Words>
  <Application>Microsoft Office PowerPoint</Application>
  <PresentationFormat>Экран (4:3)</PresentationFormat>
  <Paragraphs>166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Arial</vt:lpstr>
      <vt:lpstr>Calibri</vt:lpstr>
      <vt:lpstr>Times New Roman</vt:lpstr>
      <vt:lpstr>Тема Office</vt:lpstr>
      <vt:lpstr>Международное значение русского языка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 в XXI веке: кризис? эволюция? прогресс?</dc:title>
  <dc:creator>Zverdvd.org</dc:creator>
  <cp:lastModifiedBy>user</cp:lastModifiedBy>
  <cp:revision>21</cp:revision>
  <dcterms:created xsi:type="dcterms:W3CDTF">2020-01-25T15:36:09Z</dcterms:created>
  <dcterms:modified xsi:type="dcterms:W3CDTF">2025-03-26T09:39:20Z</dcterms:modified>
</cp:coreProperties>
</file>